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3"/>
    <p:sldId id="364" r:id="rId4"/>
    <p:sldId id="266" r:id="rId5"/>
    <p:sldId id="332" r:id="rId6"/>
    <p:sldId id="333" r:id="rId7"/>
    <p:sldId id="365" r:id="rId8"/>
    <p:sldId id="367" r:id="rId9"/>
    <p:sldId id="329" r:id="rId10"/>
    <p:sldId id="330" r:id="rId11"/>
    <p:sldId id="296" r:id="rId12"/>
    <p:sldId id="381" r:id="rId13"/>
    <p:sldId id="358" r:id="rId14"/>
    <p:sldId id="401" r:id="rId15"/>
    <p:sldId id="400" r:id="rId16"/>
    <p:sldId id="383" r:id="rId17"/>
    <p:sldId id="384" r:id="rId18"/>
    <p:sldId id="385" r:id="rId19"/>
    <p:sldId id="331" r:id="rId20"/>
    <p:sldId id="356" r:id="rId21"/>
    <p:sldId id="303" r:id="rId22"/>
    <p:sldId id="362" r:id="rId23"/>
    <p:sldId id="363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96"/>
      </p:cViewPr>
      <p:guideLst>
        <p:guide orient="horz" pos="1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A11D55-59F1-4801-9E89-B9E10F8791C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620D77-9FC5-4284-A366-12E6E2930E2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5232" y="1467261"/>
            <a:ext cx="1015663" cy="402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70837" y="1732558"/>
            <a:ext cx="5255382" cy="4392684"/>
            <a:chOff x="2542858" y="2286761"/>
            <a:chExt cx="4615729" cy="2597281"/>
          </a:xfrm>
        </p:grpSpPr>
        <p:sp>
          <p:nvSpPr>
            <p:cNvPr id="17" name="文本框 16"/>
            <p:cNvSpPr txBox="1"/>
            <p:nvPr/>
          </p:nvSpPr>
          <p:spPr>
            <a:xfrm>
              <a:off x="2542858" y="2286761"/>
              <a:ext cx="4482548" cy="74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 本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76039" y="3392343"/>
              <a:ext cx="4482548" cy="149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练习本</a:t>
              </a:r>
              <a:endPara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75479" y="3122361"/>
              <a:ext cx="4482548" cy="545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1894"/>
            <a:ext cx="5917029" cy="98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5" y="228025"/>
            <a:ext cx="3508651" cy="584775"/>
          </a:xfrm>
          <a:prstGeom prst="rect">
            <a:avLst/>
          </a:prstGeom>
        </p:spPr>
      </p:pic>
      <p:sp>
        <p:nvSpPr>
          <p:cNvPr id="25605" name="文本框 6151"/>
          <p:cNvSpPr txBox="1"/>
          <p:nvPr/>
        </p:nvSpPr>
        <p:spPr>
          <a:xfrm>
            <a:off x="3740066" y="225004"/>
            <a:ext cx="8800440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多个有理数相乘的符号法则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585" name="Text Box 4"/>
          <p:cNvSpPr txBox="1"/>
          <p:nvPr/>
        </p:nvSpPr>
        <p:spPr>
          <a:xfrm>
            <a:off x="1839842" y="1221783"/>
            <a:ext cx="10055747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(-1)×2×3×</a:t>
            </a:r>
            <a:r>
              <a:rPr 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　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(-1)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×(-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2)×3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×4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(-1)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×(-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2)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×(-3)×4    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(-1)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2)×(-3)×(-4)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(-1)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×(-</a:t>
            </a:r>
            <a:r>
              <a:rPr lang="en-US" altLang="zh-CN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2)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×0×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(-3)×(-4)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6" name="Text Box 5"/>
          <p:cNvSpPr txBox="1"/>
          <p:nvPr/>
        </p:nvSpPr>
        <p:spPr>
          <a:xfrm>
            <a:off x="4960730" y="1243429"/>
            <a:ext cx="1312545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7" name="Text Box 6"/>
          <p:cNvSpPr txBox="1"/>
          <p:nvPr/>
        </p:nvSpPr>
        <p:spPr>
          <a:xfrm>
            <a:off x="10527250" y="1265160"/>
            <a:ext cx="918781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8" name="Text Box 7"/>
          <p:cNvSpPr txBox="1"/>
          <p:nvPr/>
        </p:nvSpPr>
        <p:spPr>
          <a:xfrm>
            <a:off x="5854682" y="1971643"/>
            <a:ext cx="1181290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9" name="Text Box 8"/>
          <p:cNvSpPr txBox="1"/>
          <p:nvPr/>
        </p:nvSpPr>
        <p:spPr>
          <a:xfrm>
            <a:off x="10987087" y="2023078"/>
            <a:ext cx="105003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0" name="Text Box 9"/>
          <p:cNvSpPr txBox="1"/>
          <p:nvPr/>
        </p:nvSpPr>
        <p:spPr>
          <a:xfrm>
            <a:off x="7035767" y="2699110"/>
            <a:ext cx="1575054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1" name="Rectangle 11"/>
          <p:cNvSpPr/>
          <p:nvPr/>
        </p:nvSpPr>
        <p:spPr>
          <a:xfrm>
            <a:off x="532894" y="3150894"/>
            <a:ext cx="11126210" cy="1077228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多个有理数相乘，因数都不为 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时，积的符号怎样确定？ 有一因数为 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 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时，积是多少？</a:t>
            </a:r>
            <a:endParaRPr lang="zh-CN" altLang="en-US" sz="3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5" name="圆角矩形 31"/>
          <p:cNvSpPr/>
          <p:nvPr/>
        </p:nvSpPr>
        <p:spPr>
          <a:xfrm>
            <a:off x="263909" y="1321510"/>
            <a:ext cx="1659823" cy="428625"/>
          </a:xfrm>
          <a:prstGeom prst="roundRect">
            <a:avLst>
              <a:gd name="adj" fmla="val 16667"/>
            </a:avLst>
          </a:prstGeom>
          <a:noFill/>
          <a:ln w="25400">
            <a:noFill/>
          </a:ln>
        </p:spPr>
        <p:txBody>
          <a:bodyPr lIns="91449" tIns="45725" rIns="91449" bIns="45725" anchor="t"/>
          <a:lstStyle/>
          <a:p>
            <a:pPr algn="ctr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议一议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 220"/>
          <p:cNvSpPr/>
          <p:nvPr/>
        </p:nvSpPr>
        <p:spPr>
          <a:xfrm>
            <a:off x="314324" y="812843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6" y="4086225"/>
            <a:ext cx="9782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0"/>
      <p:bldP spid="24587" grpId="0"/>
      <p:bldP spid="24588" grpId="0"/>
      <p:bldP spid="24589" grpId="0"/>
      <p:bldP spid="24590" grpId="0"/>
      <p:bldP spid="2459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576" b="31229"/>
          <a:stretch>
            <a:fillRect/>
          </a:stretch>
        </p:blipFill>
        <p:spPr>
          <a:xfrm>
            <a:off x="254000" y="0"/>
            <a:ext cx="11617325" cy="2856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4" y="213996"/>
            <a:ext cx="3508651" cy="584775"/>
          </a:xfrm>
          <a:prstGeom prst="rect">
            <a:avLst/>
          </a:prstGeom>
        </p:spPr>
      </p:pic>
      <p:sp>
        <p:nvSpPr>
          <p:cNvPr id="3" name="矩形 5"/>
          <p:cNvSpPr/>
          <p:nvPr/>
        </p:nvSpPr>
        <p:spPr>
          <a:xfrm>
            <a:off x="384361" y="2037563"/>
            <a:ext cx="1287521" cy="3613150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有理数乘法的运算律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左大括号 7"/>
          <p:cNvSpPr/>
          <p:nvPr/>
        </p:nvSpPr>
        <p:spPr>
          <a:xfrm>
            <a:off x="1514467" y="2120113"/>
            <a:ext cx="2028128" cy="2882900"/>
          </a:xfrm>
          <a:prstGeom prst="leftBrace">
            <a:avLst>
              <a:gd name="adj1" fmla="val 8186"/>
              <a:gd name="adj2" fmla="val 50000"/>
            </a:avLst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1749428" y="1617989"/>
            <a:ext cx="1355284" cy="1152525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乘法的运算律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1273029" y="4278319"/>
            <a:ext cx="1549400" cy="1449388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多个有理数相乘的符号法则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48459" y="1018447"/>
            <a:ext cx="894180" cy="2393832"/>
            <a:chOff x="1110" y="1389"/>
            <a:chExt cx="390" cy="2223"/>
          </a:xfrm>
        </p:grpSpPr>
        <p:sp>
          <p:nvSpPr>
            <p:cNvPr id="10" name="直接连接符 16454"/>
            <p:cNvSpPr/>
            <p:nvPr/>
          </p:nvSpPr>
          <p:spPr>
            <a:xfrm flipH="1">
              <a:off x="1218" y="1389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直接连接符 16455"/>
            <p:cNvSpPr/>
            <p:nvPr/>
          </p:nvSpPr>
          <p:spPr>
            <a:xfrm>
              <a:off x="1202" y="1389"/>
              <a:ext cx="0" cy="222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直接连接符 16456"/>
            <p:cNvSpPr/>
            <p:nvPr/>
          </p:nvSpPr>
          <p:spPr>
            <a:xfrm flipH="1" flipV="1">
              <a:off x="1110" y="2616"/>
              <a:ext cx="39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直接连接符 16457"/>
            <p:cNvSpPr/>
            <p:nvPr/>
          </p:nvSpPr>
          <p:spPr>
            <a:xfrm flipH="1">
              <a:off x="1202" y="3612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1"/>
          <p:cNvSpPr/>
          <p:nvPr/>
        </p:nvSpPr>
        <p:spPr>
          <a:xfrm>
            <a:off x="3802055" y="592938"/>
            <a:ext cx="6373032" cy="993775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乘法的交换律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2"/>
          <p:cNvSpPr/>
          <p:nvPr/>
        </p:nvSpPr>
        <p:spPr>
          <a:xfrm>
            <a:off x="3802055" y="1681963"/>
            <a:ext cx="7295942" cy="1066800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乘法的结合律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3"/>
          <p:cNvSpPr/>
          <p:nvPr/>
        </p:nvSpPr>
        <p:spPr>
          <a:xfrm>
            <a:off x="3802054" y="2840838"/>
            <a:ext cx="7732712" cy="1036638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乘法对加法的分配律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</a:pP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729434" y="690304"/>
            <a:ext cx="3141742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ab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ba.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6548430" y="1796972"/>
            <a:ext cx="5975870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ab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c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bc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).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5792920" y="2732334"/>
            <a:ext cx="6731380" cy="737520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b+c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b+ac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25795" y="4544519"/>
            <a:ext cx="1154590" cy="1370012"/>
            <a:chOff x="892" y="1389"/>
            <a:chExt cx="598" cy="2223"/>
          </a:xfrm>
        </p:grpSpPr>
        <p:sp>
          <p:nvSpPr>
            <p:cNvPr id="22" name="直接连接符 16454"/>
            <p:cNvSpPr/>
            <p:nvPr/>
          </p:nvSpPr>
          <p:spPr>
            <a:xfrm flipH="1">
              <a:off x="1218" y="1389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直接连接符 16455"/>
            <p:cNvSpPr/>
            <p:nvPr/>
          </p:nvSpPr>
          <p:spPr>
            <a:xfrm>
              <a:off x="1202" y="1389"/>
              <a:ext cx="0" cy="222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直接连接符 16456"/>
            <p:cNvSpPr/>
            <p:nvPr/>
          </p:nvSpPr>
          <p:spPr>
            <a:xfrm flipH="1" flipV="1">
              <a:off x="892" y="2599"/>
              <a:ext cx="3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直接连接符 16457"/>
            <p:cNvSpPr/>
            <p:nvPr/>
          </p:nvSpPr>
          <p:spPr>
            <a:xfrm flipH="1">
              <a:off x="1202" y="3612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2"/>
          <p:cNvSpPr/>
          <p:nvPr/>
        </p:nvSpPr>
        <p:spPr>
          <a:xfrm>
            <a:off x="4098916" y="4210851"/>
            <a:ext cx="10964805" cy="468312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有一个因数为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时，积就为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3"/>
          <p:cNvSpPr/>
          <p:nvPr/>
        </p:nvSpPr>
        <p:spPr>
          <a:xfrm>
            <a:off x="4069965" y="4979691"/>
            <a:ext cx="11272441" cy="1249363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几个不等于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的数相乘，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当负因数有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个时，积为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__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当负因数有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个时，积为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___.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4"/>
          <p:cNvSpPr txBox="1"/>
          <p:nvPr/>
        </p:nvSpPr>
        <p:spPr>
          <a:xfrm>
            <a:off x="6110565" y="5407052"/>
            <a:ext cx="1015254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奇数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8893271" y="5407052"/>
            <a:ext cx="142362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文本框 26"/>
          <p:cNvSpPr txBox="1"/>
          <p:nvPr/>
        </p:nvSpPr>
        <p:spPr>
          <a:xfrm>
            <a:off x="6159827" y="5875303"/>
            <a:ext cx="2405408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偶数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1" name="文本框 27"/>
          <p:cNvSpPr txBox="1"/>
          <p:nvPr/>
        </p:nvSpPr>
        <p:spPr>
          <a:xfrm>
            <a:off x="8994372" y="5936661"/>
            <a:ext cx="142362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正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2" name=" 220"/>
          <p:cNvSpPr/>
          <p:nvPr/>
        </p:nvSpPr>
        <p:spPr>
          <a:xfrm>
            <a:off x="293404" y="798771"/>
            <a:ext cx="1221063" cy="29105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精讲领学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6" grpId="0" bldLvl="0"/>
      <p:bldP spid="7" grpId="0" bldLvl="0"/>
      <p:bldP spid="8" grpId="0" bldLvl="0"/>
      <p:bldP spid="14" grpId="0" bldLvl="0"/>
      <p:bldP spid="15" grpId="0" bldLvl="0"/>
      <p:bldP spid="16" grpId="0" bldLvl="0"/>
      <p:bldP spid="17" grpId="0"/>
      <p:bldP spid="19" grpId="0"/>
      <p:bldP spid="20" grpId="0"/>
      <p:bldP spid="26" grpId="0" bldLvl="0"/>
      <p:bldP spid="27" grpId="0" bldLvl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 220"/>
          <p:cNvSpPr/>
          <p:nvPr>
            <p:custDataLst>
              <p:tags r:id="rId1"/>
            </p:custDataLst>
          </p:nvPr>
        </p:nvSpPr>
        <p:spPr>
          <a:xfrm>
            <a:off x="293370" y="187960"/>
            <a:ext cx="1772920" cy="46545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3370" y="653415"/>
            <a:ext cx="11605895" cy="5991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68068" r="-87"/>
          <a:stretch>
            <a:fillRect/>
          </a:stretch>
        </p:blipFill>
        <p:spPr>
          <a:xfrm>
            <a:off x="238125" y="161925"/>
            <a:ext cx="11694795" cy="1326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50025"/>
          <a:stretch>
            <a:fillRect/>
          </a:stretch>
        </p:blipFill>
        <p:spPr>
          <a:xfrm>
            <a:off x="238125" y="3429000"/>
            <a:ext cx="1184402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7815" y="6985"/>
            <a:ext cx="11769725" cy="2877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67150"/>
            <a:ext cx="11906250" cy="13309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560" y="0"/>
            <a:ext cx="11867515" cy="1614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3284220"/>
            <a:ext cx="12007215" cy="1149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9740" y="213360"/>
            <a:ext cx="8732520" cy="64839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27088" y="1519238"/>
            <a:ext cx="7416800" cy="1938337"/>
            <a:chOff x="1315" y="2799"/>
            <a:chExt cx="11658" cy="2817"/>
          </a:xfrm>
        </p:grpSpPr>
        <p:sp>
          <p:nvSpPr>
            <p:cNvPr id="21506" name="文本框 3"/>
            <p:cNvSpPr txBox="1"/>
            <p:nvPr/>
          </p:nvSpPr>
          <p:spPr>
            <a:xfrm>
              <a:off x="1323" y="2799"/>
              <a:ext cx="2837" cy="6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2150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315" y="3586"/>
            <a:ext cx="4828" cy="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" r:id="rId2" imgW="33832800" imgH="14020800" progId="">
                    <p:embed/>
                  </p:oleObj>
                </mc:Choice>
                <mc:Fallback>
                  <p:oleObj name="" r:id="rId2" imgW="33832800" imgH="14020800" progId="">
                    <p:embed/>
                    <p:pic>
                      <p:nvPicPr>
                        <p:cNvPr id="0" name="图片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15" y="3586"/>
                          <a:ext cx="4828" cy="20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406" y="3926"/>
            <a:ext cx="656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" r:id="rId4" imgW="46024800" imgH="4876800" progId="">
                    <p:embed/>
                  </p:oleObj>
                </mc:Choice>
                <mc:Fallback>
                  <p:oleObj name="" r:id="rId4" imgW="46024800" imgH="4876800" progId="">
                    <p:embed/>
                    <p:pic>
                      <p:nvPicPr>
                        <p:cNvPr id="0" name="图片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06" y="3926"/>
                          <a:ext cx="6567" cy="7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4" name="文本框 9"/>
          <p:cNvSpPr txBox="1"/>
          <p:nvPr/>
        </p:nvSpPr>
        <p:spPr>
          <a:xfrm>
            <a:off x="684213" y="3141663"/>
            <a:ext cx="611187" cy="458787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2535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9750" y="3575050"/>
          <a:ext cx="408305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6" imgW="50292000" imgH="34747200" progId="">
                  <p:embed/>
                </p:oleObj>
              </mc:Choice>
              <mc:Fallback>
                <p:oleObj name="" r:id="rId6" imgW="50292000" imgH="34747200" progId="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750" y="3575050"/>
                        <a:ext cx="4083050" cy="3194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33950" y="3719513"/>
          <a:ext cx="386556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8" imgW="48463200" imgH="20726400" progId="">
                  <p:embed/>
                </p:oleObj>
              </mc:Choice>
              <mc:Fallback>
                <p:oleObj name="" r:id="rId8" imgW="48463200" imgH="20726400" progId="">
                  <p:embed/>
                  <p:pic>
                    <p:nvPicPr>
                      <p:cNvPr id="0" name="图片 307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3950" y="3719513"/>
                        <a:ext cx="3865563" cy="190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6895" y="1400961"/>
            <a:ext cx="167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220"/>
          <p:cNvSpPr/>
          <p:nvPr/>
        </p:nvSpPr>
        <p:spPr>
          <a:xfrm>
            <a:off x="314324" y="713697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graphicFrame>
        <p:nvGraphicFramePr>
          <p:cNvPr id="31752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4212" y="991109"/>
          <a:ext cx="3531415" cy="118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32613600" imgH="9448800" progId="">
                  <p:embed/>
                </p:oleObj>
              </mc:Choice>
              <mc:Fallback>
                <p:oleObj name="" r:id="rId2" imgW="32613600" imgH="94488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2" y="991109"/>
                        <a:ext cx="3531415" cy="11836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05300" y="978409"/>
          <a:ext cx="5115656" cy="118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4" imgW="44805600" imgH="9448800" progId="">
                  <p:embed/>
                </p:oleObj>
              </mc:Choice>
              <mc:Fallback>
                <p:oleObj name="" r:id="rId4" imgW="44805600" imgH="9448800" progId="">
                  <p:embed/>
                  <p:pic>
                    <p:nvPicPr>
                      <p:cNvPr id="0" name="图片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00" y="978409"/>
                        <a:ext cx="5115656" cy="11836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文本框 10"/>
          <p:cNvSpPr txBox="1"/>
          <p:nvPr/>
        </p:nvSpPr>
        <p:spPr>
          <a:xfrm>
            <a:off x="617101" y="2174715"/>
            <a:ext cx="792162" cy="458787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解：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58990" y="2856614"/>
          <a:ext cx="3349625" cy="305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6" imgW="37795200" imgH="29870400" progId="">
                  <p:embed/>
                </p:oleObj>
              </mc:Choice>
              <mc:Fallback>
                <p:oleObj name="" r:id="rId6" imgW="37795200" imgH="29870400" progId="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8990" y="2856614"/>
                        <a:ext cx="3349625" cy="3059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6928" y="2802639"/>
          <a:ext cx="4011612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" r:id="rId8" imgW="44196000" imgH="29260800" progId="">
                  <p:embed/>
                </p:oleObj>
              </mc:Choice>
              <mc:Fallback>
                <p:oleObj name="" r:id="rId8" imgW="44196000" imgH="29260800" progId="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6928" y="2802639"/>
                        <a:ext cx="4011612" cy="291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 220"/>
          <p:cNvSpPr/>
          <p:nvPr/>
        </p:nvSpPr>
        <p:spPr>
          <a:xfrm>
            <a:off x="314324" y="652315"/>
            <a:ext cx="1684958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1894"/>
            <a:ext cx="5917029" cy="986171"/>
          </a:xfrm>
          <a:prstGeom prst="rect">
            <a:avLst/>
          </a:prstGeom>
        </p:spPr>
      </p:pic>
      <p:sp>
        <p:nvSpPr>
          <p:cNvPr id="9" name="文本框 15"/>
          <p:cNvSpPr txBox="1"/>
          <p:nvPr/>
        </p:nvSpPr>
        <p:spPr>
          <a:xfrm>
            <a:off x="2623165" y="1555415"/>
            <a:ext cx="680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第一章 有理数</a:t>
            </a:r>
            <a:endParaRPr lang="zh-CN" altLang="en-US" sz="7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>
            <a:off x="1596150" y="2975610"/>
            <a:ext cx="9479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1.8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有理数的乘法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1596150" y="4144645"/>
            <a:ext cx="9479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课时 乘法运算律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2" name=" 220"/>
          <p:cNvSpPr/>
          <p:nvPr/>
        </p:nvSpPr>
        <p:spPr>
          <a:xfrm>
            <a:off x="314324" y="67975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布置作业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5783" y="926151"/>
            <a:ext cx="6096000" cy="393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课本</a:t>
            </a:r>
            <a:r>
              <a:rPr lang="en-US" altLang="zh-CN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P40</a:t>
            </a:r>
            <a:endParaRPr lang="en-US" altLang="zh-CN" sz="4800" b="1" cap="all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练习</a:t>
            </a:r>
            <a:r>
              <a:rPr lang="zh-CN" altLang="en-US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</a:t>
            </a:r>
            <a:endParaRPr lang="en-US" altLang="zh-CN" sz="4800" b="1" cap="all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组</a:t>
            </a:r>
            <a:r>
              <a:rPr lang="en-US" altLang="zh-CN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1—2</a:t>
            </a:r>
            <a:r>
              <a:rPr lang="zh-CN" altLang="en-US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</a:t>
            </a: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</a:t>
            </a:r>
            <a:r>
              <a:rPr lang="zh-CN" altLang="en-US" sz="4800" b="1" cap="all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组</a:t>
            </a:r>
            <a:r>
              <a:rPr lang="en-US" altLang="zh-CN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</a:t>
            </a:r>
            <a:endParaRPr lang="en-US" altLang="zh-CN" sz="4800" b="1" cap="all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名校课堂</a:t>
            </a:r>
            <a:r>
              <a:rPr lang="en-US" altLang="zh-CN" sz="4800" b="1" cap="all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P27-28  </a:t>
            </a:r>
            <a:endParaRPr lang="zh-CN" altLang="en-US" sz="4800" b="1" cap="all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4" y="206247"/>
            <a:ext cx="3508651" cy="5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5" y="1374943"/>
            <a:ext cx="1279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、</a:t>
            </a:r>
            <a:r>
              <a:rPr lang="zh-CN" altLang="zh-CN" sz="3200" b="1" dirty="0"/>
              <a:t>已知</a:t>
            </a:r>
            <a:r>
              <a:rPr lang="en-US" altLang="zh-CN" sz="3200" b="1" dirty="0"/>
              <a:t>a</a:t>
            </a:r>
            <a:r>
              <a:rPr lang="zh-CN" altLang="zh-CN" sz="3200" b="1" dirty="0"/>
              <a:t>，</a:t>
            </a:r>
            <a:r>
              <a:rPr lang="en-US" altLang="zh-CN" sz="3200" b="1" dirty="0"/>
              <a:t>b</a:t>
            </a:r>
            <a:r>
              <a:rPr lang="zh-CN" altLang="zh-CN" sz="3200" b="1" dirty="0"/>
              <a:t>，</a:t>
            </a:r>
            <a:r>
              <a:rPr lang="en-US" altLang="zh-CN" sz="3200" b="1" dirty="0"/>
              <a:t>c</a:t>
            </a:r>
            <a:r>
              <a:rPr lang="zh-CN" altLang="zh-CN" sz="3200" b="1" dirty="0"/>
              <a:t>的位置在数轴上如图所示，则</a:t>
            </a:r>
            <a:r>
              <a:rPr lang="en-US" altLang="zh-CN" sz="3200" b="1" dirty="0" err="1"/>
              <a:t>abc</a:t>
            </a:r>
            <a:r>
              <a:rPr lang="zh-CN" altLang="zh-CN" sz="3200" b="1" dirty="0"/>
              <a:t>与</a:t>
            </a:r>
            <a:r>
              <a:rPr lang="en-US" altLang="zh-CN" sz="3200" b="1" dirty="0"/>
              <a:t>0</a:t>
            </a:r>
            <a:r>
              <a:rPr lang="zh-CN" altLang="zh-CN" sz="3200" b="1" dirty="0"/>
              <a:t>的关系是</a:t>
            </a:r>
            <a:r>
              <a:rPr lang="en-US" altLang="zh-CN" sz="3200" b="1" dirty="0"/>
              <a:t>(  )</a:t>
            </a:r>
            <a:endParaRPr lang="zh-CN" altLang="en-US" sz="3200" b="1" dirty="0"/>
          </a:p>
        </p:txBody>
      </p:sp>
      <p:pic>
        <p:nvPicPr>
          <p:cNvPr id="11" name="图片 10" descr="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758" y="2318769"/>
            <a:ext cx="4298199" cy="306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6726" y="2872684"/>
            <a:ext cx="838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A.abc</a:t>
            </a:r>
            <a:r>
              <a:rPr lang="en-US" altLang="zh-CN" sz="3200" b="1" dirty="0"/>
              <a:t>&gt;0   </a:t>
            </a:r>
            <a:r>
              <a:rPr lang="en-US" altLang="zh-CN" sz="3200" b="1" dirty="0" err="1"/>
              <a:t>B.abc</a:t>
            </a:r>
            <a:r>
              <a:rPr lang="en-US" altLang="zh-CN" sz="3200" b="1" dirty="0"/>
              <a:t>&lt;0   </a:t>
            </a:r>
            <a:r>
              <a:rPr lang="en-US" altLang="zh-CN" sz="3200" b="1" dirty="0" err="1"/>
              <a:t>C.abc</a:t>
            </a:r>
            <a:r>
              <a:rPr lang="en-US" altLang="zh-CN" sz="3200" b="1" dirty="0"/>
              <a:t>=0   D.</a:t>
            </a:r>
            <a:r>
              <a:rPr lang="zh-CN" altLang="zh-CN" sz="3200" b="1" dirty="0"/>
              <a:t>无法确定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6" y="4297324"/>
            <a:ext cx="12983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</a:t>
            </a:r>
            <a:r>
              <a:rPr lang="zh-CN" altLang="zh-CN" sz="3200" b="1" dirty="0"/>
              <a:t>计算：</a:t>
            </a:r>
            <a:r>
              <a:rPr lang="en-US" altLang="zh-CN" sz="3200" b="1" dirty="0"/>
              <a:t>(1-2)</a:t>
            </a:r>
            <a:r>
              <a:rPr lang="zh-CN" altLang="zh-CN" sz="3200" b="1" dirty="0"/>
              <a:t>×</a:t>
            </a:r>
            <a:r>
              <a:rPr lang="en-US" altLang="zh-CN" sz="3200" b="1" dirty="0"/>
              <a:t>(2-3)</a:t>
            </a:r>
            <a:r>
              <a:rPr lang="zh-CN" altLang="zh-CN" sz="3200" b="1" dirty="0"/>
              <a:t>×…×</a:t>
            </a:r>
            <a:r>
              <a:rPr lang="en-US" altLang="zh-CN" sz="3200" b="1" dirty="0"/>
              <a:t>(2 011-2 012)</a:t>
            </a:r>
            <a:r>
              <a:rPr lang="zh-CN" altLang="zh-CN" sz="3200" b="1" dirty="0"/>
              <a:t>×</a:t>
            </a:r>
            <a:r>
              <a:rPr lang="en-US" altLang="zh-CN" sz="3200" b="1" dirty="0"/>
              <a:t>(2 012-2 013)=________.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      </a:t>
            </a:r>
            <a:r>
              <a:rPr lang="zh-CN" altLang="zh-CN" sz="3200" b="1" dirty="0"/>
              <a:t>绝对值小于</a:t>
            </a:r>
            <a:r>
              <a:rPr lang="en-US" altLang="zh-CN" sz="3200" b="1" dirty="0"/>
              <a:t>2013</a:t>
            </a:r>
            <a:r>
              <a:rPr lang="zh-CN" altLang="zh-CN" sz="3200" b="1" dirty="0"/>
              <a:t>的所有整数的积为</a:t>
            </a:r>
            <a:r>
              <a:rPr lang="en-US" altLang="zh-CN" sz="3200" b="1" dirty="0"/>
              <a:t>________.</a:t>
            </a:r>
            <a:endParaRPr lang="zh-CN" altLang="zh-CN" sz="3200" b="1" dirty="0"/>
          </a:p>
          <a:p>
            <a:endParaRPr lang="zh-CN" altLang="zh-C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97891" y="4328101"/>
            <a:ext cx="55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167" y="5210290"/>
            <a:ext cx="55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6278" y="1374943"/>
            <a:ext cx="55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 220"/>
          <p:cNvSpPr/>
          <p:nvPr/>
        </p:nvSpPr>
        <p:spPr>
          <a:xfrm>
            <a:off x="314325" y="805014"/>
            <a:ext cx="1700456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" y="231946"/>
            <a:ext cx="3508651" cy="584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71" y="1110437"/>
            <a:ext cx="12103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为有理数，且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|a+1|+|b+2|+|c+3|=0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(a-1)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(b-2)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(c-3)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的值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53" y="1790958"/>
            <a:ext cx="10989456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</a:rPr>
              <a:t>解：因为</a:t>
            </a:r>
            <a:r>
              <a:rPr lang="en-US" altLang="zh-CN" sz="3200" dirty="0">
                <a:solidFill>
                  <a:srgbClr val="FF0000"/>
                </a:solidFill>
              </a:rPr>
              <a:t>|</a:t>
            </a:r>
            <a:r>
              <a:rPr lang="en-US" altLang="zh-CN" sz="3200" i="1" dirty="0">
                <a:solidFill>
                  <a:srgbClr val="FF0000"/>
                </a:solidFill>
              </a:rPr>
              <a:t>a</a:t>
            </a:r>
            <a:r>
              <a:rPr lang="en-US" altLang="zh-CN" sz="3200" dirty="0">
                <a:solidFill>
                  <a:srgbClr val="FF0000"/>
                </a:solidFill>
              </a:rPr>
              <a:t>+1|+|</a:t>
            </a:r>
            <a:r>
              <a:rPr lang="en-US" altLang="zh-CN" sz="3200" i="1" dirty="0">
                <a:solidFill>
                  <a:srgbClr val="FF0000"/>
                </a:solidFill>
              </a:rPr>
              <a:t>b</a:t>
            </a:r>
            <a:r>
              <a:rPr lang="en-US" altLang="zh-CN" sz="3200" dirty="0">
                <a:solidFill>
                  <a:srgbClr val="FF0000"/>
                </a:solidFill>
              </a:rPr>
              <a:t>+2|+|</a:t>
            </a:r>
            <a:r>
              <a:rPr lang="en-US" altLang="zh-CN" sz="3200" i="1" dirty="0">
                <a:solidFill>
                  <a:srgbClr val="FF0000"/>
                </a:solidFill>
              </a:rPr>
              <a:t>c</a:t>
            </a:r>
            <a:r>
              <a:rPr lang="en-US" altLang="zh-CN" sz="3200" dirty="0">
                <a:solidFill>
                  <a:srgbClr val="FF0000"/>
                </a:solidFill>
              </a:rPr>
              <a:t>+3|=0</a:t>
            </a:r>
            <a:r>
              <a:rPr lang="zh-CN" altLang="zh-CN" sz="3200" dirty="0">
                <a:solidFill>
                  <a:srgbClr val="FF0000"/>
                </a:solidFill>
              </a:rPr>
              <a:t>，根据绝对值的非负性，得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i="1" dirty="0">
                <a:solidFill>
                  <a:srgbClr val="FF0000"/>
                </a:solidFill>
              </a:rPr>
              <a:t>a</a:t>
            </a:r>
            <a:r>
              <a:rPr lang="en-US" altLang="zh-CN" sz="3200" dirty="0">
                <a:solidFill>
                  <a:srgbClr val="FF0000"/>
                </a:solidFill>
              </a:rPr>
              <a:t>+1=0</a:t>
            </a:r>
            <a:r>
              <a:rPr lang="zh-CN" altLang="zh-CN" sz="3200" dirty="0">
                <a:solidFill>
                  <a:srgbClr val="FF0000"/>
                </a:solidFill>
              </a:rPr>
              <a:t>，</a:t>
            </a:r>
            <a:r>
              <a:rPr lang="en-US" altLang="zh-CN" sz="3200" i="1" dirty="0">
                <a:solidFill>
                  <a:srgbClr val="FF0000"/>
                </a:solidFill>
              </a:rPr>
              <a:t>b</a:t>
            </a:r>
            <a:r>
              <a:rPr lang="en-US" altLang="zh-CN" sz="3200" dirty="0">
                <a:solidFill>
                  <a:srgbClr val="FF0000"/>
                </a:solidFill>
              </a:rPr>
              <a:t>+2=0</a:t>
            </a:r>
            <a:r>
              <a:rPr lang="zh-CN" altLang="zh-CN" sz="3200" dirty="0">
                <a:solidFill>
                  <a:srgbClr val="FF0000"/>
                </a:solidFill>
              </a:rPr>
              <a:t>，</a:t>
            </a:r>
            <a:r>
              <a:rPr lang="en-US" altLang="zh-CN" sz="3200" i="1" dirty="0">
                <a:solidFill>
                  <a:srgbClr val="FF0000"/>
                </a:solidFill>
              </a:rPr>
              <a:t>c</a:t>
            </a:r>
            <a:r>
              <a:rPr lang="en-US" altLang="zh-CN" sz="3200" dirty="0">
                <a:solidFill>
                  <a:srgbClr val="FF0000"/>
                </a:solidFill>
              </a:rPr>
              <a:t>+3=0</a:t>
            </a:r>
            <a:r>
              <a:rPr lang="zh-CN" altLang="zh-CN" sz="3200" dirty="0">
                <a:solidFill>
                  <a:srgbClr val="FF0000"/>
                </a:solidFill>
              </a:rPr>
              <a:t>，即 </a:t>
            </a:r>
            <a:r>
              <a:rPr lang="en-US" altLang="zh-CN" sz="3200" i="1" dirty="0">
                <a:solidFill>
                  <a:srgbClr val="FF0000"/>
                </a:solidFill>
              </a:rPr>
              <a:t>a</a:t>
            </a:r>
            <a:r>
              <a:rPr lang="en-US" altLang="zh-CN" sz="3200" dirty="0">
                <a:solidFill>
                  <a:srgbClr val="FF0000"/>
                </a:solidFill>
              </a:rPr>
              <a:t>= -1</a:t>
            </a:r>
            <a:r>
              <a:rPr lang="zh-CN" altLang="zh-CN" sz="3200" dirty="0">
                <a:solidFill>
                  <a:srgbClr val="FF0000"/>
                </a:solidFill>
              </a:rPr>
              <a:t>，</a:t>
            </a:r>
            <a:r>
              <a:rPr lang="en-US" altLang="zh-CN" sz="3200" i="1" dirty="0">
                <a:solidFill>
                  <a:srgbClr val="FF0000"/>
                </a:solidFill>
              </a:rPr>
              <a:t>b</a:t>
            </a:r>
            <a:r>
              <a:rPr lang="en-US" altLang="zh-CN" sz="3200" dirty="0">
                <a:solidFill>
                  <a:srgbClr val="FF0000"/>
                </a:solidFill>
              </a:rPr>
              <a:t>= -2</a:t>
            </a:r>
            <a:r>
              <a:rPr lang="zh-CN" altLang="zh-CN" sz="3200" dirty="0">
                <a:solidFill>
                  <a:srgbClr val="FF0000"/>
                </a:solidFill>
              </a:rPr>
              <a:t>，</a:t>
            </a:r>
            <a:r>
              <a:rPr lang="en-US" altLang="zh-CN" sz="3200" i="1" dirty="0">
                <a:solidFill>
                  <a:srgbClr val="FF0000"/>
                </a:solidFill>
              </a:rPr>
              <a:t>c=</a:t>
            </a:r>
            <a:r>
              <a:rPr lang="en-US" altLang="zh-CN" sz="3200" dirty="0">
                <a:solidFill>
                  <a:srgbClr val="FF0000"/>
                </a:solidFill>
              </a:rPr>
              <a:t> -3.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</a:rPr>
              <a:t>故</a:t>
            </a:r>
            <a:r>
              <a:rPr lang="en-US" altLang="zh-CN" sz="3200" dirty="0">
                <a:solidFill>
                  <a:srgbClr val="FF0000"/>
                </a:solidFill>
              </a:rPr>
              <a:t> (</a:t>
            </a:r>
            <a:r>
              <a:rPr lang="en-US" altLang="zh-CN" sz="3200" i="1" dirty="0">
                <a:solidFill>
                  <a:srgbClr val="FF0000"/>
                </a:solidFill>
              </a:rPr>
              <a:t>a</a:t>
            </a:r>
            <a:r>
              <a:rPr lang="en-US" altLang="zh-CN" sz="3200" dirty="0">
                <a:solidFill>
                  <a:srgbClr val="FF0000"/>
                </a:solidFill>
              </a:rPr>
              <a:t>-1)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</a:rPr>
              <a:t>b</a:t>
            </a:r>
            <a:r>
              <a:rPr lang="en-US" altLang="zh-CN" sz="3200" dirty="0">
                <a:solidFill>
                  <a:srgbClr val="FF0000"/>
                </a:solidFill>
              </a:rPr>
              <a:t>-2)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</a:rPr>
              <a:t>c</a:t>
            </a:r>
            <a:r>
              <a:rPr lang="en-US" altLang="zh-CN" sz="3200" dirty="0">
                <a:solidFill>
                  <a:srgbClr val="FF0000"/>
                </a:solidFill>
              </a:rPr>
              <a:t>-3)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=</a:t>
            </a:r>
            <a:r>
              <a:rPr lang="zh-CN" altLang="zh-CN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-1-1</a:t>
            </a:r>
            <a:r>
              <a:rPr lang="zh-CN" altLang="zh-CN" sz="3200" dirty="0">
                <a:solidFill>
                  <a:srgbClr val="FF0000"/>
                </a:solidFill>
              </a:rPr>
              <a:t>）×</a:t>
            </a:r>
            <a:r>
              <a:rPr lang="en-US" altLang="zh-CN" sz="3200" dirty="0">
                <a:solidFill>
                  <a:srgbClr val="FF0000"/>
                </a:solidFill>
              </a:rPr>
              <a:t>(-2-2)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(-3-3)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=</a:t>
            </a:r>
            <a:r>
              <a:rPr lang="zh-CN" altLang="zh-CN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-2</a:t>
            </a:r>
            <a:r>
              <a:rPr lang="zh-CN" altLang="zh-CN" sz="3200" dirty="0">
                <a:solidFill>
                  <a:srgbClr val="FF0000"/>
                </a:solidFill>
              </a:rPr>
              <a:t>）×</a:t>
            </a:r>
            <a:r>
              <a:rPr lang="en-US" altLang="zh-CN" sz="3200" dirty="0">
                <a:solidFill>
                  <a:srgbClr val="FF0000"/>
                </a:solidFill>
              </a:rPr>
              <a:t>(-4)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(-6)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=-2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4</a:t>
            </a:r>
            <a:r>
              <a:rPr lang="zh-CN" altLang="zh-CN" sz="3200" dirty="0">
                <a:solidFill>
                  <a:srgbClr val="FF0000"/>
                </a:solidFill>
              </a:rPr>
              <a:t>×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endParaRPr lang="zh-CN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=-48.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8" name=" 220"/>
          <p:cNvSpPr/>
          <p:nvPr/>
        </p:nvSpPr>
        <p:spPr>
          <a:xfrm>
            <a:off x="314325" y="831609"/>
            <a:ext cx="1700456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171" name="文本框 2"/>
          <p:cNvSpPr txBox="1"/>
          <p:nvPr/>
        </p:nvSpPr>
        <p:spPr>
          <a:xfrm>
            <a:off x="758388" y="4575364"/>
            <a:ext cx="7534275" cy="583565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小学时候大家学过乘法的哪些运算律？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5" name="文本框 4"/>
          <p:cNvSpPr txBox="1"/>
          <p:nvPr/>
        </p:nvSpPr>
        <p:spPr>
          <a:xfrm>
            <a:off x="971550" y="1844675"/>
            <a:ext cx="9417981" cy="1454254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两数相乘，同号得正，异号得负，并把绝对值相乘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任何数同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相乘，仍得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6" name="文本框 5"/>
          <p:cNvSpPr txBox="1"/>
          <p:nvPr/>
        </p:nvSpPr>
        <p:spPr>
          <a:xfrm>
            <a:off x="971550" y="3790950"/>
            <a:ext cx="7160953" cy="584786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先确定积的符号； 再计算绝对值的积.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7" name="矩形 6"/>
          <p:cNvSpPr/>
          <p:nvPr/>
        </p:nvSpPr>
        <p:spPr>
          <a:xfrm>
            <a:off x="971550" y="5078602"/>
            <a:ext cx="8802428" cy="584786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乘法交换律、乘法结合律、乘法对加法的分配律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5" name="文本框 7"/>
          <p:cNvSpPr txBox="1"/>
          <p:nvPr/>
        </p:nvSpPr>
        <p:spPr>
          <a:xfrm>
            <a:off x="758205" y="1264481"/>
            <a:ext cx="5109109" cy="584786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有理数乘法法则是什么？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6" name="文本框 8"/>
          <p:cNvSpPr txBox="1"/>
          <p:nvPr/>
        </p:nvSpPr>
        <p:spPr>
          <a:xfrm>
            <a:off x="758205" y="3294337"/>
            <a:ext cx="7601779" cy="584786"/>
          </a:xfrm>
          <a:prstGeom prst="rect">
            <a:avLst/>
          </a:prstGeom>
          <a:noFill/>
          <a:ln w="9525">
            <a:noFill/>
          </a:ln>
        </p:spPr>
        <p:txBody>
          <a:bodyPr wrap="non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如何进行有理数的乘法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运算（步骤）？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 220"/>
          <p:cNvSpPr/>
          <p:nvPr/>
        </p:nvSpPr>
        <p:spPr>
          <a:xfrm>
            <a:off x="285535" y="667038"/>
            <a:ext cx="1948816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引入新课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0" y="231608"/>
            <a:ext cx="3508651" cy="584775"/>
          </a:xfrm>
          <a:prstGeom prst="rect">
            <a:avLst/>
          </a:prstGeom>
        </p:spPr>
      </p:pic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67404" y="2737745"/>
            <a:ext cx="3574316" cy="357431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0816" y="1528449"/>
            <a:ext cx="11145079" cy="452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利用有理数乘法的运算律进行有理数乘法运算</a:t>
            </a:r>
            <a:endParaRPr lang="en-US" altLang="zh-CN" sz="4800" b="1" dirty="0" smtClean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4800" b="1" dirty="0" smtClean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掌握多个有理数相乘的符号法则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 220"/>
          <p:cNvSpPr/>
          <p:nvPr/>
        </p:nvSpPr>
        <p:spPr>
          <a:xfrm>
            <a:off x="293870" y="847379"/>
            <a:ext cx="1948816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1" y="198500"/>
            <a:ext cx="3508651" cy="5847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5649" y="3181350"/>
            <a:ext cx="11992941" cy="4012270"/>
            <a:chOff x="1190" y="3813"/>
            <a:chExt cx="12012" cy="6315"/>
          </a:xfrm>
        </p:grpSpPr>
        <p:sp>
          <p:nvSpPr>
            <p:cNvPr id="9225" name="文本框 2"/>
            <p:cNvSpPr txBox="1"/>
            <p:nvPr/>
          </p:nvSpPr>
          <p:spPr>
            <a:xfrm>
              <a:off x="1530" y="3813"/>
              <a:ext cx="2471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填空：</a:t>
              </a:r>
              <a:endParaRPr lang="zh-CN" altLang="en-US" sz="32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26" name="文本框 3"/>
            <p:cNvSpPr txBox="1"/>
            <p:nvPr/>
          </p:nvSpPr>
          <p:spPr>
            <a:xfrm>
              <a:off x="1392" y="4720"/>
              <a:ext cx="9482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(1) (-2)×4=_______ , 4×(-2)=________. </a:t>
              </a:r>
              <a:endPara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27" name="文本框 4"/>
            <p:cNvSpPr txBox="1"/>
            <p:nvPr/>
          </p:nvSpPr>
          <p:spPr>
            <a:xfrm>
              <a:off x="1190" y="5514"/>
              <a:ext cx="12012" cy="46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 (2) [(-2)×(-3)]×(-4)=_____×(-4)=______ ,</a:t>
              </a:r>
              <a:endPara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(-2)</a:t>
              </a: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×[(-3)×(-4)]=(-2)×_____=_______.</a:t>
              </a:r>
              <a:endPara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397" name="文本框 5"/>
          <p:cNvSpPr txBox="1"/>
          <p:nvPr/>
        </p:nvSpPr>
        <p:spPr>
          <a:xfrm>
            <a:off x="666212" y="1303532"/>
            <a:ext cx="10460759" cy="1454254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在有理数的范围内，乘法的交换律和结合律是否仍然适用？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8" name="文本框 7"/>
          <p:cNvSpPr txBox="1"/>
          <p:nvPr/>
        </p:nvSpPr>
        <p:spPr>
          <a:xfrm>
            <a:off x="7505221" y="3667452"/>
            <a:ext cx="935371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-8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399" name="文本框 8"/>
          <p:cNvSpPr txBox="1"/>
          <p:nvPr/>
        </p:nvSpPr>
        <p:spPr>
          <a:xfrm>
            <a:off x="3896136" y="3667452"/>
            <a:ext cx="935371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-8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400" name="文本框 9"/>
          <p:cNvSpPr txBox="1"/>
          <p:nvPr/>
        </p:nvSpPr>
        <p:spPr>
          <a:xfrm>
            <a:off x="6095846" y="4479305"/>
            <a:ext cx="612838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6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401" name="文本框 10"/>
          <p:cNvSpPr txBox="1"/>
          <p:nvPr/>
        </p:nvSpPr>
        <p:spPr>
          <a:xfrm>
            <a:off x="8401202" y="4359656"/>
            <a:ext cx="1257902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-24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402" name="文本框 11"/>
          <p:cNvSpPr txBox="1"/>
          <p:nvPr/>
        </p:nvSpPr>
        <p:spPr>
          <a:xfrm>
            <a:off x="6823388" y="5063822"/>
            <a:ext cx="935371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403" name="文本框 12"/>
          <p:cNvSpPr txBox="1"/>
          <p:nvPr/>
        </p:nvSpPr>
        <p:spPr>
          <a:xfrm>
            <a:off x="7972907" y="5052392"/>
            <a:ext cx="1257902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-24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 220"/>
          <p:cNvSpPr/>
          <p:nvPr/>
        </p:nvSpPr>
        <p:spPr>
          <a:xfrm>
            <a:off x="293301" y="809516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399" grpId="0"/>
      <p:bldP spid="16400" grpId="0"/>
      <p:bldP spid="16401" grpId="0"/>
      <p:bldP spid="16402" grpId="0"/>
      <p:bldP spid="164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1" y="198500"/>
            <a:ext cx="3557974" cy="584775"/>
          </a:xfrm>
          <a:prstGeom prst="rect">
            <a:avLst/>
          </a:prstGeom>
        </p:spPr>
      </p:pic>
      <p:sp>
        <p:nvSpPr>
          <p:cNvPr id="16" name=" 220"/>
          <p:cNvSpPr/>
          <p:nvPr/>
        </p:nvSpPr>
        <p:spPr>
          <a:xfrm>
            <a:off x="293301" y="809516"/>
            <a:ext cx="3557974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椭圆 25"/>
          <p:cNvSpPr/>
          <p:nvPr/>
        </p:nvSpPr>
        <p:spPr>
          <a:xfrm>
            <a:off x="5510213" y="4078288"/>
            <a:ext cx="1305829" cy="1325562"/>
          </a:xfrm>
          <a:prstGeom prst="ellipse">
            <a:avLst/>
          </a:prstGeom>
          <a:noFill/>
          <a:ln w="38100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23"/>
          <p:cNvSpPr/>
          <p:nvPr/>
        </p:nvSpPr>
        <p:spPr>
          <a:xfrm>
            <a:off x="5726113" y="2824163"/>
            <a:ext cx="1305829" cy="1327150"/>
          </a:xfrm>
          <a:prstGeom prst="ellipse">
            <a:avLst/>
          </a:prstGeom>
          <a:noFill/>
          <a:ln w="38100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175722" y="1296095"/>
            <a:ext cx="12613912" cy="715591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：在有理数的范围内，乘法对加法的分配律是否仍然适用？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2750" y="2327250"/>
            <a:ext cx="11434693" cy="2892097"/>
            <a:chOff x="1073" y="3759"/>
            <a:chExt cx="11519" cy="4915"/>
          </a:xfrm>
        </p:grpSpPr>
        <p:sp>
          <p:nvSpPr>
            <p:cNvPr id="20" name="文本框 3"/>
            <p:cNvSpPr txBox="1"/>
            <p:nvPr/>
          </p:nvSpPr>
          <p:spPr>
            <a:xfrm>
              <a:off x="1172" y="3759"/>
              <a:ext cx="1336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填空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1073" y="4753"/>
              <a:ext cx="11519" cy="39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9" tIns="45725" rIns="91449" bIns="45725" anchor="t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(-6)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×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[4+(-9)]=(-6)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______=_______,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(-6)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4+(-6)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×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(-9)=____+____=_______;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" name="文本框 11"/>
          <p:cNvSpPr txBox="1"/>
          <p:nvPr/>
        </p:nvSpPr>
        <p:spPr>
          <a:xfrm>
            <a:off x="6017260" y="3003642"/>
            <a:ext cx="93055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(-5)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7490847" y="3002063"/>
            <a:ext cx="93055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30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文本框 14"/>
          <p:cNvSpPr txBox="1"/>
          <p:nvPr/>
        </p:nvSpPr>
        <p:spPr>
          <a:xfrm>
            <a:off x="5396574" y="3739045"/>
            <a:ext cx="1251427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-24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文本框 15"/>
          <p:cNvSpPr txBox="1"/>
          <p:nvPr/>
        </p:nvSpPr>
        <p:spPr>
          <a:xfrm>
            <a:off x="6482678" y="3712820"/>
            <a:ext cx="93055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54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6"/>
          <p:cNvSpPr txBox="1"/>
          <p:nvPr/>
        </p:nvSpPr>
        <p:spPr>
          <a:xfrm>
            <a:off x="7891244" y="3692964"/>
            <a:ext cx="930556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30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1" y="198500"/>
            <a:ext cx="3508651" cy="584775"/>
          </a:xfrm>
          <a:prstGeom prst="rect">
            <a:avLst/>
          </a:prstGeom>
        </p:spPr>
      </p:pic>
      <p:sp>
        <p:nvSpPr>
          <p:cNvPr id="5" name=" 220"/>
          <p:cNvSpPr/>
          <p:nvPr/>
        </p:nvSpPr>
        <p:spPr>
          <a:xfrm>
            <a:off x="293301" y="809516"/>
            <a:ext cx="321881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合作研学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展示激学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363534" y="2675003"/>
            <a:ext cx="1355284" cy="1152525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乘法的运算律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62565" y="2075461"/>
            <a:ext cx="894180" cy="2393832"/>
            <a:chOff x="1110" y="1389"/>
            <a:chExt cx="390" cy="2223"/>
          </a:xfrm>
        </p:grpSpPr>
        <p:sp>
          <p:nvSpPr>
            <p:cNvPr id="8" name="直接连接符 16454"/>
            <p:cNvSpPr/>
            <p:nvPr/>
          </p:nvSpPr>
          <p:spPr>
            <a:xfrm flipH="1">
              <a:off x="1218" y="1389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直接连接符 16455"/>
            <p:cNvSpPr/>
            <p:nvPr/>
          </p:nvSpPr>
          <p:spPr>
            <a:xfrm>
              <a:off x="1202" y="1389"/>
              <a:ext cx="0" cy="222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直接连接符 16456"/>
            <p:cNvSpPr/>
            <p:nvPr/>
          </p:nvSpPr>
          <p:spPr>
            <a:xfrm flipH="1" flipV="1">
              <a:off x="1110" y="2616"/>
              <a:ext cx="39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直接连接符 16457"/>
            <p:cNvSpPr/>
            <p:nvPr/>
          </p:nvSpPr>
          <p:spPr>
            <a:xfrm flipH="1">
              <a:off x="1202" y="3612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9" tIns="45725" rIns="91449" bIns="45725" anchor="t"/>
            <a:lstStyle/>
            <a:p>
              <a:pPr>
                <a:buFont typeface="Arial" panose="020B0604020202020204" pitchFamily="34" charset="0"/>
              </a:pP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416161" y="1649952"/>
            <a:ext cx="6373032" cy="993775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乘法的交换律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161" y="2738977"/>
            <a:ext cx="7295942" cy="1066800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乘法的结合律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6160" y="3897852"/>
            <a:ext cx="7732712" cy="1036638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/>
          <a:lstStyle/>
          <a:p>
            <a:pPr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乘法对加法的分配律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</a:pP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43540" y="1747318"/>
            <a:ext cx="3141742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ab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ba.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62536" y="2853986"/>
            <a:ext cx="5975870" cy="584786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ab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c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bc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).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07026" y="3789348"/>
            <a:ext cx="6731380" cy="737520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b+c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b+ac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12" grpId="0" bldLvl="0"/>
      <p:bldP spid="13" grpId="0" bldLvl="0"/>
      <p:bldP spid="14" grpId="0" bldLvl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grpSp>
        <p:nvGrpSpPr>
          <p:cNvPr id="3" name="组合 3"/>
          <p:cNvGrpSpPr/>
          <p:nvPr/>
        </p:nvGrpSpPr>
        <p:grpSpPr>
          <a:xfrm>
            <a:off x="10860205" y="5133471"/>
            <a:ext cx="799329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434" name="矩形 19"/>
          <p:cNvSpPr/>
          <p:nvPr/>
        </p:nvSpPr>
        <p:spPr>
          <a:xfrm>
            <a:off x="4500563" y="4379913"/>
            <a:ext cx="3575050" cy="668337"/>
          </a:xfrm>
          <a:prstGeom prst="rect">
            <a:avLst/>
          </a:prstGeom>
          <a:noFill/>
          <a:ln w="2857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18"/>
          <p:cNvSpPr/>
          <p:nvPr/>
        </p:nvSpPr>
        <p:spPr>
          <a:xfrm>
            <a:off x="758825" y="4294188"/>
            <a:ext cx="3395663" cy="609600"/>
          </a:xfrm>
          <a:prstGeom prst="rect">
            <a:avLst/>
          </a:prstGeom>
          <a:noFill/>
          <a:ln w="2857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矩形 16"/>
          <p:cNvSpPr/>
          <p:nvPr/>
        </p:nvSpPr>
        <p:spPr>
          <a:xfrm>
            <a:off x="4500563" y="3502025"/>
            <a:ext cx="3170237" cy="792163"/>
          </a:xfrm>
          <a:prstGeom prst="rect">
            <a:avLst/>
          </a:prstGeom>
          <a:noFill/>
          <a:ln w="2857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矩形 15"/>
          <p:cNvSpPr/>
          <p:nvPr/>
        </p:nvSpPr>
        <p:spPr>
          <a:xfrm>
            <a:off x="827088" y="3430588"/>
            <a:ext cx="3168650" cy="792162"/>
          </a:xfrm>
          <a:prstGeom prst="rect">
            <a:avLst/>
          </a:prstGeom>
          <a:noFill/>
          <a:ln w="28575">
            <a:noFill/>
          </a:ln>
        </p:spPr>
        <p:txBody>
          <a:bodyPr lIns="91449" tIns="45725" rIns="91449" bIns="45725" anchor="t"/>
          <a:lstStyle/>
          <a:p>
            <a:pPr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9968" y="1306863"/>
            <a:ext cx="8314875" cy="1298170"/>
            <a:chOff x="1102" y="2783"/>
            <a:chExt cx="13070" cy="1888"/>
          </a:xfrm>
        </p:grpSpPr>
        <p:sp>
          <p:nvSpPr>
            <p:cNvPr id="17414" name="文本框 3"/>
            <p:cNvSpPr txBox="1"/>
            <p:nvPr/>
          </p:nvSpPr>
          <p:spPr>
            <a:xfrm>
              <a:off x="1102" y="2783"/>
              <a:ext cx="5093" cy="1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、课本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P38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计算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7415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873" y="3355"/>
            <a:ext cx="5249" cy="1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2" imgW="36880800" imgH="9448800" progId="">
                    <p:embed/>
                  </p:oleObj>
                </mc:Choice>
                <mc:Fallback>
                  <p:oleObj name="" r:id="rId2" imgW="36880800" imgH="9448800" progId="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73" y="3355"/>
                          <a:ext cx="5249" cy="12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647" y="3301"/>
            <a:ext cx="5525" cy="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4" imgW="38709600" imgH="9448800" progId="">
                    <p:embed/>
                  </p:oleObj>
                </mc:Choice>
                <mc:Fallback>
                  <p:oleObj name="" r:id="rId4" imgW="38709600" imgH="9448800" progId="">
                    <p:embed/>
                    <p:pic>
                      <p:nvPicPr>
                        <p:cNvPr id="0" name="图片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47" y="3301"/>
                          <a:ext cx="5525" cy="13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3" name="文本框 9"/>
          <p:cNvSpPr txBox="1"/>
          <p:nvPr/>
        </p:nvSpPr>
        <p:spPr>
          <a:xfrm>
            <a:off x="921828" y="2520165"/>
            <a:ext cx="611187" cy="457200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8444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45864" y="2466985"/>
          <a:ext cx="3233737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6" imgW="42062400" imgH="49072800" progId="">
                  <p:embed/>
                </p:oleObj>
              </mc:Choice>
              <mc:Fallback>
                <p:oleObj name="" r:id="rId6" imgW="42062400" imgH="49072800" progId="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5864" y="2466985"/>
                        <a:ext cx="3233737" cy="3881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95996" y="2478088"/>
          <a:ext cx="3473450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8" imgW="40538400" imgH="39319200" progId="">
                  <p:embed/>
                </p:oleObj>
              </mc:Choice>
              <mc:Fallback>
                <p:oleObj name="" r:id="rId8" imgW="40538400" imgH="39319200" progId="">
                  <p:embed/>
                  <p:pic>
                    <p:nvPicPr>
                      <p:cNvPr id="0" name="图片 102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5996" y="2478088"/>
                        <a:ext cx="3473450" cy="3328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 flipV="1">
            <a:off x="4354701" y="1669404"/>
            <a:ext cx="790575" cy="1800225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" name="直接箭头连接符 5"/>
          <p:cNvCxnSpPr/>
          <p:nvPr/>
        </p:nvCxnSpPr>
        <p:spPr>
          <a:xfrm>
            <a:off x="3700759" y="4548193"/>
            <a:ext cx="1192530" cy="113792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直接箭头连接符 6"/>
          <p:cNvCxnSpPr/>
          <p:nvPr/>
        </p:nvCxnSpPr>
        <p:spPr>
          <a:xfrm flipH="1" flipV="1">
            <a:off x="5288086" y="1668933"/>
            <a:ext cx="165100" cy="208915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449" name="文本框 12"/>
          <p:cNvSpPr txBox="1"/>
          <p:nvPr/>
        </p:nvSpPr>
        <p:spPr>
          <a:xfrm>
            <a:off x="4554220" y="1104265"/>
            <a:ext cx="24790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运用乘法交换律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184230" y="4714081"/>
            <a:ext cx="732790" cy="1049655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8451" name="文本框 14"/>
          <p:cNvSpPr txBox="1"/>
          <p:nvPr/>
        </p:nvSpPr>
        <p:spPr>
          <a:xfrm>
            <a:off x="3822065" y="5854700"/>
            <a:ext cx="25253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运用乘法结合律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 220"/>
          <p:cNvSpPr/>
          <p:nvPr/>
        </p:nvSpPr>
        <p:spPr>
          <a:xfrm>
            <a:off x="314324" y="713697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18435" grpId="0" bldLvl="0"/>
      <p:bldP spid="18436" grpId="0"/>
      <p:bldP spid="18437" grpId="0"/>
      <p:bldP spid="18443" grpId="0"/>
      <p:bldP spid="18449" grpId="0"/>
      <p:bldP spid="184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4605" y="1071972"/>
            <a:ext cx="4507621" cy="1577824"/>
            <a:chOff x="681" y="1935"/>
            <a:chExt cx="5114" cy="1780"/>
          </a:xfrm>
        </p:grpSpPr>
        <p:sp>
          <p:nvSpPr>
            <p:cNvPr id="19458" name="文本框 3"/>
            <p:cNvSpPr txBox="1"/>
            <p:nvPr/>
          </p:nvSpPr>
          <p:spPr>
            <a:xfrm>
              <a:off x="681" y="1935"/>
              <a:ext cx="4983" cy="1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9" tIns="45725" rIns="91449" bIns="45725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、课本</a:t>
              </a: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P39 </a:t>
              </a: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4 </a:t>
              </a: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计算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9459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0" y="2452"/>
            <a:ext cx="4725" cy="1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2" imgW="33223200" imgH="9448800" progId="">
                    <p:embed/>
                  </p:oleObj>
                </mc:Choice>
                <mc:Fallback>
                  <p:oleObj name="" r:id="rId2" imgW="33223200" imgH="9448800" progId="">
                    <p:embed/>
                    <p:pic>
                      <p:nvPicPr>
                        <p:cNvPr id="0" name="图片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70" y="2452"/>
                          <a:ext cx="4725" cy="1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0" name="文本框 9"/>
          <p:cNvSpPr txBox="1"/>
          <p:nvPr/>
        </p:nvSpPr>
        <p:spPr>
          <a:xfrm>
            <a:off x="123078" y="2534743"/>
            <a:ext cx="611188" cy="584786"/>
          </a:xfrm>
          <a:prstGeom prst="rect">
            <a:avLst/>
          </a:prstGeom>
          <a:noFill/>
          <a:ln w="9525">
            <a:noFill/>
          </a:ln>
        </p:spPr>
        <p:txBody>
          <a:bodyPr lIns="91449" tIns="45725" rIns="91449" bIns="45725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511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7396" y="2649741"/>
          <a:ext cx="6476270" cy="33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4" imgW="57302400" imgH="29260800" progId="">
                  <p:embed/>
                </p:oleObj>
              </mc:Choice>
              <mc:Fallback>
                <p:oleObj name="" r:id="rId4" imgW="57302400" imgH="29260800" progId="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96" y="2649741"/>
                        <a:ext cx="6476270" cy="336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 220"/>
          <p:cNvSpPr/>
          <p:nvPr/>
        </p:nvSpPr>
        <p:spPr>
          <a:xfrm>
            <a:off x="314324" y="713697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985137" y="5742122"/>
            <a:ext cx="10831299" cy="715591"/>
          </a:xfrm>
          <a:prstGeom prst="rect">
            <a:avLst/>
          </a:prstGeom>
          <a:noFill/>
          <a:ln w="9525">
            <a:noFill/>
          </a:ln>
        </p:spPr>
        <p:txBody>
          <a:bodyPr wrap="square" lIns="91449" tIns="45725" rIns="91449" bIns="45725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运用乘法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运算律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时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要连同符号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一起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运算。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OC_GUID" val="{1225dacd-d455-4298-aa4b-dc4dabedacae}"/>
  <p:tag name="KSO_WPP_MARK_KEY" val="e33411ef-34e6-4344-8566-b3e237639833"/>
  <p:tag name="COMMONDATA" val="eyJoZGlkIjoiNDhkYmZhYmRjODk1NDZkZjg2NzhmNmQzZDY0ZDU4ZmEifQ=="/>
  <p:tag name="commondata" val="eyJoZGlkIjoiMzViYTUzMTcxZGY0ODU5MmEwODhjNDRkNmZiMjBjMjQ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WPS 演示</Application>
  <PresentationFormat>自定义</PresentationFormat>
  <Paragraphs>221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Symbol</vt:lpstr>
      <vt:lpstr>微软雅黑</vt:lpstr>
      <vt:lpstr>黑体</vt:lpstr>
      <vt:lpstr>Times New Roman</vt:lpstr>
      <vt:lpstr>Candara</vt:lpstr>
      <vt:lpstr>Arial Unicode MS</vt:lpstr>
      <vt:lpstr>华文新魏</vt:lpstr>
      <vt:lpstr>华文楷体</vt:lpstr>
      <vt:lpstr>Calibri</vt:lpstr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阿飞</dc:creator>
  <cp:lastModifiedBy>Administrator</cp:lastModifiedBy>
  <cp:revision>111</cp:revision>
  <dcterms:created xsi:type="dcterms:W3CDTF">2017-04-15T05:24:00Z</dcterms:created>
  <dcterms:modified xsi:type="dcterms:W3CDTF">2023-09-26T02:43:37Z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CCBE5FD5122249D0B972B40C8E5E6484_12</vt:lpwstr>
  </property>
</Properties>
</file>